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b4b5986ad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b4b5986ad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b4b5986a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b4b5986a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b4b5986a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b4b5986a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b4b5986ad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b4b5986a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b4b5986a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b4b5986a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b4b5986a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b4b5986a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b4b5986ad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b4b5986a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b4b5986a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b4b5986a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4b5986a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4b5986a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b4b5986a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b4b5986a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b4b5986a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b4b5986a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b4b5986a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b4b5986a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b4b5986a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b4b5986a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b4b5986a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b4b5986a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4b5986a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4b5986a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b4b5986a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b4b5986a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b4b5986a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b4b5986a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b4b5986a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b4b5986a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4b5986a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b4b5986a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4b5986a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b4b5986a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Tendencia musical de las últimas dos décadas según datos de Spotify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 para curso DS_PT de The Bridge realizado por Aitor Alonso.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475" y="-566725"/>
            <a:ext cx="4360375" cy="43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0" y="100363"/>
            <a:ext cx="8152200" cy="49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00" y="2647956"/>
            <a:ext cx="4011200" cy="24320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de interés: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57400" y="13759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Clave predominante</a:t>
            </a:r>
            <a:r>
              <a:rPr lang="es" sz="2400"/>
              <a:t>: Do# (260 canciones)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400"/>
              <a:t>Seguida de</a:t>
            </a:r>
            <a:r>
              <a:rPr lang="es" sz="2400"/>
              <a:t>: Si (196), Sol (195) y Do (193)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00"/>
              <a:t>Tonalidad predominante:</a:t>
            </a:r>
            <a:r>
              <a:rPr lang="es" sz="2400"/>
              <a:t> Mayor (55.33%)</a:t>
            </a:r>
            <a:endParaRPr sz="2400"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3149025"/>
            <a:ext cx="3592125" cy="18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/>
          <p:nvPr/>
        </p:nvSpPr>
        <p:spPr>
          <a:xfrm>
            <a:off x="-32275" y="0"/>
            <a:ext cx="3289800" cy="51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En la variedad está el gusto.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25" y="0"/>
            <a:ext cx="5886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75" y="0"/>
            <a:ext cx="8483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-32275" y="0"/>
            <a:ext cx="3289800" cy="51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“Everybody dance now”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-1791700" y="-390025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25" y="595225"/>
            <a:ext cx="7020600" cy="395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00" y="676800"/>
            <a:ext cx="8991600" cy="26138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7"/>
          <p:cNvSpPr txBox="1"/>
          <p:nvPr/>
        </p:nvSpPr>
        <p:spPr>
          <a:xfrm>
            <a:off x="2134350" y="3327450"/>
            <a:ext cx="4875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Fuerte correlación entre la energía de la canción y el volumen de la misma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Correlación entre su positividad y energía y su positividad e índice de danceability</a:t>
            </a:r>
            <a:endParaRPr sz="1800"/>
          </a:p>
        </p:txBody>
      </p:sp>
      <p:sp>
        <p:nvSpPr>
          <p:cNvPr id="381" name="Google Shape;381;p27"/>
          <p:cNvSpPr txBox="1"/>
          <p:nvPr/>
        </p:nvSpPr>
        <p:spPr>
          <a:xfrm>
            <a:off x="101000" y="24375"/>
            <a:ext cx="89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Correlación total características Spotify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25" y="332745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25" y="4241275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368"/>
            <a:ext cx="9144001" cy="267333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101000" y="24375"/>
            <a:ext cx="89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Correlación Top 10 características Spotify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1869300" y="3520100"/>
            <a:ext cx="5405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</a:t>
            </a:r>
            <a:r>
              <a:rPr lang="es" sz="1800"/>
              <a:t>orrelación (aún más fuerte) entre energy y loudness.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Sorprendente correlación positiva entre danceability y speechiness.</a:t>
            </a:r>
            <a:endParaRPr sz="1800"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50" y="352010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50" y="4198975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18522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Correlación general Spotify</a:t>
            </a:r>
            <a:endParaRPr/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2098"/>
            <a:ext cx="9144001" cy="281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 txBox="1"/>
          <p:nvPr/>
        </p:nvSpPr>
        <p:spPr>
          <a:xfrm>
            <a:off x="1869300" y="3520100"/>
            <a:ext cx="5405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Alta c</a:t>
            </a:r>
            <a:r>
              <a:rPr lang="es" sz="1800"/>
              <a:t>orrelación speechiness y contenido explícito.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mantiene la correlación valence y danceability.</a:t>
            </a:r>
            <a:endParaRPr sz="1800"/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50" y="352010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50" y="4198975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800" y="0"/>
            <a:ext cx="91439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-32275" y="0"/>
            <a:ext cx="3289800" cy="51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aciéndonos pasar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por Risto.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O haciendo que Risto nos compre.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25"/>
            <a:ext cx="4034350" cy="25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142682" cy="26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0460"/>
            <a:ext cx="4034350" cy="253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075" y="2610450"/>
            <a:ext cx="3920526" cy="25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mejor día de mi vida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14"/>
          <p:cNvSpPr/>
          <p:nvPr/>
        </p:nvSpPr>
        <p:spPr>
          <a:xfrm>
            <a:off x="5082550" y="3034900"/>
            <a:ext cx="792300" cy="1158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 txBox="1"/>
          <p:nvPr/>
        </p:nvSpPr>
        <p:spPr>
          <a:xfrm>
            <a:off x="4284250" y="3751275"/>
            <a:ext cx="238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2000-2020</a:t>
            </a:r>
            <a:endParaRPr b="1" sz="3000">
              <a:solidFill>
                <a:srgbClr val="0B539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"/>
          <p:cNvSpPr txBox="1"/>
          <p:nvPr>
            <p:ph idx="1" type="body"/>
          </p:nvPr>
        </p:nvSpPr>
        <p:spPr>
          <a:xfrm>
            <a:off x="1303800" y="1225250"/>
            <a:ext cx="7030500" cy="3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una tendencia descendente en lo que a durabilidad de la canción se refiere.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 una fuerte correlación entre la energía de la canción con su volumen.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 correlación notable entre la energía de la canción y su danceability, lo bailable que es con el positivismo que desprende, y la energía y su positivismo.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gran mayoría de canciones está compuesta en clave de Do#, y en la mayoría de los casos es en tonalidad mayor.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género más escuchado es el pop, seguido de “primos-hermanos”.</a:t>
            </a:r>
            <a:endParaRPr sz="1800"/>
          </a:p>
        </p:txBody>
      </p:sp>
      <p:sp>
        <p:nvSpPr>
          <p:cNvPr id="421" name="Google Shape;421;p32"/>
          <p:cNvSpPr txBox="1"/>
          <p:nvPr>
            <p:ph type="title"/>
          </p:nvPr>
        </p:nvSpPr>
        <p:spPr>
          <a:xfrm>
            <a:off x="1303800" y="612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finales:</a:t>
            </a:r>
            <a:endParaRPr/>
          </a:p>
        </p:txBody>
      </p:sp>
      <p:pic>
        <p:nvPicPr>
          <p:cNvPr id="422" name="Google Shape;4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122525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190825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250855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3465375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4093125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1303800" y="598575"/>
            <a:ext cx="7030500" cy="4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finalizar, podríamos decir que en los últimos años, un hit ha sido una canción pop en clave Do# y tonalidad mayor, con mucha energía, muy bailable y que transmite good vibes.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 que la manera más fácil de componer un hit es siguiendo estas directrices.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Objetivos: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Ver el cambio</a:t>
            </a:r>
            <a:r>
              <a:rPr lang="es" sz="2400"/>
              <a:t> de tendencias a nivel global.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Entender qué compone un Hit.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Predecir el próximo Hit.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Producir el próximo Hit.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75375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7175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068125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690475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Hipótesis previas.</a:t>
            </a:r>
            <a:endParaRPr/>
          </a:p>
        </p:txBody>
      </p:sp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303800" y="1462975"/>
            <a:ext cx="7030500" cy="3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género más escuchado será el Pop.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Correlación positiva entre energía y lo bailable que es la canción.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Correlación positiva entre tempo y energía (cuanto mayor el tempo, más energía).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canciones no han cambiado demasiado en cuanto a longitud. Es decir, duran más o menos lo mismo.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Correlación entre tonalidad Mayor y valence por encima de la media.</a:t>
            </a:r>
            <a:endParaRPr sz="1800"/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62975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26475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8250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039500"/>
            <a:ext cx="439150" cy="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696500"/>
            <a:ext cx="439150" cy="4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425" y="0"/>
            <a:ext cx="5843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/>
          <p:nvPr/>
        </p:nvSpPr>
        <p:spPr>
          <a:xfrm>
            <a:off x="-32275" y="-32100"/>
            <a:ext cx="3332700" cy="52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107150" y="831525"/>
            <a:ext cx="3043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Si el tiempo es oro, la pérdida de tiempo es el mayor de los derroches.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1056750" y="98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 temporal:cómo ha cambiado</a:t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5" y="689875"/>
            <a:ext cx="8607250" cy="445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18"/>
          <p:cNvCxnSpPr/>
          <p:nvPr/>
        </p:nvCxnSpPr>
        <p:spPr>
          <a:xfrm rot="10800000">
            <a:off x="696450" y="1403875"/>
            <a:ext cx="4007700" cy="21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8"/>
          <p:cNvCxnSpPr/>
          <p:nvPr/>
        </p:nvCxnSpPr>
        <p:spPr>
          <a:xfrm rot="10800000">
            <a:off x="4658850" y="1425306"/>
            <a:ext cx="4007700" cy="21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de interés:</a:t>
            </a:r>
            <a:endParaRPr/>
          </a:p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>
            <a:off x="971425" y="11425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Mínimo</a:t>
            </a:r>
            <a:r>
              <a:rPr lang="es" sz="2400"/>
              <a:t>: 3:16 (2019)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400"/>
              <a:t>Máximo</a:t>
            </a:r>
            <a:r>
              <a:rPr lang="es" sz="2400"/>
              <a:t>: 4:13 (2002)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400"/>
              <a:t>Media</a:t>
            </a:r>
            <a:r>
              <a:rPr lang="es" sz="2400"/>
              <a:t>: 3:43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400"/>
              <a:t>Media 2000-2009</a:t>
            </a:r>
            <a:r>
              <a:rPr lang="es" sz="2400"/>
              <a:t>: 239454ms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400"/>
              <a:t>Media 2010-2019</a:t>
            </a:r>
            <a:r>
              <a:rPr lang="es" sz="2400"/>
              <a:t>: 217893ms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00"/>
              <a:t>Diferencia</a:t>
            </a:r>
            <a:r>
              <a:rPr lang="es" sz="2400"/>
              <a:t>: 9% menos tiempo en la segunda década.</a:t>
            </a:r>
            <a:endParaRPr sz="2400"/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75" y="548600"/>
            <a:ext cx="4211225" cy="22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19"/>
          <p:cNvCxnSpPr/>
          <p:nvPr/>
        </p:nvCxnSpPr>
        <p:spPr>
          <a:xfrm rot="10800000">
            <a:off x="4621266" y="1790451"/>
            <a:ext cx="1960800" cy="1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19"/>
          <p:cNvCxnSpPr/>
          <p:nvPr/>
        </p:nvCxnSpPr>
        <p:spPr>
          <a:xfrm rot="10800000">
            <a:off x="6559928" y="1801517"/>
            <a:ext cx="1960800" cy="1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175" y="160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/>
          <p:nvPr/>
        </p:nvSpPr>
        <p:spPr>
          <a:xfrm>
            <a:off x="-32275" y="0"/>
            <a:ext cx="3289800" cy="51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Nunito"/>
                <a:ea typeface="Nunito"/>
                <a:cs typeface="Nunito"/>
                <a:sym typeface="Nunito"/>
              </a:rPr>
              <a:t>La clave reside en decir las cosas en el tono adecuado.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4100"/>
            <a:ext cx="8991600" cy="461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